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10"/>
  </p:normalViewPr>
  <p:slideViewPr>
    <p:cSldViewPr snapToGrid="0" snapToObjects="1">
      <p:cViewPr>
        <p:scale>
          <a:sx n="56" d="100"/>
          <a:sy n="56" d="100"/>
        </p:scale>
        <p:origin x="217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3856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9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26" Type="http://schemas.openxmlformats.org/officeDocument/2006/relationships/image" Target="../media/image29.sv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29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24" Type="http://schemas.openxmlformats.org/officeDocument/2006/relationships/image" Target="../media/image27.sv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svg"/><Relationship Id="rId10" Type="http://schemas.openxmlformats.org/officeDocument/2006/relationships/image" Target="../media/image13.svg"/><Relationship Id="rId19" Type="http://schemas.openxmlformats.org/officeDocument/2006/relationships/image" Target="../media/image22.pn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Relationship Id="rId22" Type="http://schemas.openxmlformats.org/officeDocument/2006/relationships/image" Target="../media/image25.svg"/><Relationship Id="rId27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sv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svg"/><Relationship Id="rId10" Type="http://schemas.openxmlformats.org/officeDocument/2006/relationships/image" Target="../media/image40.sv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pic>
        <p:nvPicPr>
          <p:cNvPr id="7" name="Image 0" descr="/mnt/user-data/uploads/Logotipo_Nexo_ai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371600"/>
            <a:ext cx="4937760" cy="23088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669280" y="393192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transformación comercial en la era de la IA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5669280" y="48006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enfoque de Apasiona-T® para abordar la transformación comercial como un sistema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669280" y="54864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5C1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Negocio · Experiencia · eXpertise IA · Organización</a:t>
            </a:r>
            <a:endParaRPr lang="en-US" sz="1200" dirty="0"/>
          </a:p>
        </p:txBody>
      </p:sp>
      <p:pic>
        <p:nvPicPr>
          <p:cNvPr id="11" name="Image 1" descr="/mnt/user-data/uploads/Apasion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806440"/>
            <a:ext cx="2377440" cy="9052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contexto comercial está cambiando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Tres cambios que ocurren al mismo tiempo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2011680"/>
            <a:ext cx="3383280" cy="301752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2286000"/>
            <a:ext cx="640080" cy="640080"/>
          </a:xfrm>
          <a:prstGeom prst="ellipse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1089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comprador es más complejo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 decisiones B2B ya no dependen necesariamente de un único contacto. Participan distintas personas, áreas e intereses.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43400" y="2011680"/>
            <a:ext cx="3383280" cy="301752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17720" y="2286000"/>
            <a:ext cx="640080" cy="640080"/>
          </a:xfrm>
          <a:prstGeom prst="ellipse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1772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31089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inteligencia artificial cambió las reglas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461772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Permite producir, analizar y automatizar a una escala desconocida.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046720" y="2011680"/>
            <a:ext cx="3383280" cy="301752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321040" y="2286000"/>
            <a:ext cx="640080" cy="640080"/>
          </a:xfrm>
          <a:prstGeom prst="ellipse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2104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31089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 tácticas se extendieron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8321040" y="38404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 herramientas y las tácticas comerciales se han generalizado. El desafío ahora es más amplio.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53492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73D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Más capacidad no garantiza más confianza, relevancia ni resultados.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F73D68"/>
          </a:solidFill>
          <a:ln w="12700">
            <a:solidFill>
              <a:srgbClr val="F73D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914400"/>
            <a:ext cx="3291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transformación suele abordarse por piezas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2062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Cada respuesta cubre una parte del cambio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754880" y="731520"/>
            <a:ext cx="6949440" cy="132588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754880" y="731520"/>
            <a:ext cx="164592" cy="1325880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166360" y="91440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Una herramienta de IA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132588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Amplifica lo que la organización hace bien. También lo que está mal diseñado.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54880" y="2286000"/>
            <a:ext cx="6949440" cy="132588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54880" y="2286000"/>
            <a:ext cx="164592" cy="1325880"/>
          </a:xfrm>
          <a:prstGeom prst="rect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166360" y="24688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Una formación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288036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Fortalece a una persona o a un equipo. El cambio sigue apoyándose en ellos.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754880" y="3840480"/>
            <a:ext cx="6949440" cy="132588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3840480"/>
            <a:ext cx="164592" cy="13258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166360" y="402336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área o un líder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5166360" y="443484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 dirección y un responsable claro. El cambio queda atado a esa área o a ese líder.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54864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Cada pieza aporta. Por separado, no forman un sistema.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5720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reto está en conectar las piezas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202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73D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transformación comercial es organizacional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743200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puede depender exclusivamente de Ventas, Marketing, Tecnología o de un líder determinado. Para que el cambio sea sostenible, debe conectar cinco elementos.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57200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pregunta deja de ser qué pieza sumar. Pasa a ser cómo se conectan entre sí.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778240" y="1417320"/>
            <a:ext cx="0" cy="2011680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78240" y="1417320"/>
            <a:ext cx="1913221" cy="1390037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8778240" y="2807357"/>
            <a:ext cx="1913221" cy="621643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9960676" y="2807357"/>
            <a:ext cx="730786" cy="2249127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778240" y="3429000"/>
            <a:ext cx="1182436" cy="1627483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95804" y="5056483"/>
            <a:ext cx="2364872" cy="0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7595804" y="3429000"/>
            <a:ext cx="1182436" cy="1627483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65019" y="2807357"/>
            <a:ext cx="730786" cy="2249127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65019" y="2807357"/>
            <a:ext cx="1913221" cy="621643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6865019" y="1417320"/>
            <a:ext cx="1913221" cy="1390037"/>
          </a:xfrm>
          <a:prstGeom prst="line">
            <a:avLst/>
          </a:prstGeom>
          <a:noFill/>
          <a:ln w="1905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2880360"/>
            <a:ext cx="1097280" cy="1097280"/>
          </a:xfrm>
          <a:prstGeom prst="ellipse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0" y="288036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183880" y="822960"/>
            <a:ext cx="1188720" cy="1188720"/>
          </a:xfrm>
          <a:prstGeom prst="ellipse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183880" y="82296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Personas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0097101" y="2212997"/>
            <a:ext cx="1188720" cy="1188720"/>
          </a:xfrm>
          <a:prstGeom prst="ellipse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097101" y="2212997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Procesos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66316" y="4462123"/>
            <a:ext cx="1188720" cy="1188720"/>
          </a:xfrm>
          <a:prstGeom prst="ellipse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366316" y="4462123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Cultura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001444" y="4462123"/>
            <a:ext cx="1188720" cy="1188720"/>
          </a:xfrm>
          <a:prstGeom prst="ellipse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001444" y="4462123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Tecnología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270659" y="2212997"/>
            <a:ext cx="1188720" cy="1188720"/>
          </a:xfrm>
          <a:prstGeom prst="ellipse">
            <a:avLst/>
          </a:prstGeom>
          <a:solidFill>
            <a:srgbClr val="F73D68"/>
          </a:solidFill>
          <a:ln w="12700">
            <a:solidFill>
              <a:srgbClr val="F73D68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270659" y="2212997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Negocio</a:t>
            </a:r>
            <a:endParaRPr lang="en-US" sz="1100" dirty="0"/>
          </a:p>
        </p:txBody>
      </p:sp>
      <p:pic>
        <p:nvPicPr>
          <p:cNvPr id="33" name="Image 0" descr="/mnt/user-data/uploads/Logotipo_Nexo_ai__2_.png">
            <a:extLst>
              <a:ext uri="{FF2B5EF4-FFF2-40B4-BE49-F238E27FC236}">
                <a16:creationId xmlns:a16="http://schemas.microsoft.com/office/drawing/2014/main" id="{3401BC91-2CE1-2C43-A9BC-1EF092FAA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078" y="3294518"/>
            <a:ext cx="874268" cy="4088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Qué es nEXo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868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enfoque de Apasiona-T® para la transformación comercial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828800"/>
            <a:ext cx="6400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nEXo es el enfoque con el que Apasiona-T® aborda la transformación comercial como un sistema.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6576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Conecta negocio, experiencia, inteligencia artificial y organización, para que el cambio se traduzca en crecimiento medible y no dependa de una persona ni de un área.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3949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6B76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nEXo pertenece a Apasiona-T® y se apoya en su experiencia.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863840" y="1737360"/>
            <a:ext cx="3657600" cy="1920240"/>
          </a:xfrm>
          <a:prstGeom prst="rect">
            <a:avLst/>
          </a:prstGeom>
          <a:solidFill>
            <a:srgbClr val="00102A"/>
          </a:solidFill>
          <a:ln w="12700">
            <a:solidFill>
              <a:srgbClr val="00102A"/>
            </a:solidFill>
            <a:prstDash val="solid"/>
          </a:ln>
        </p:spPr>
      </p:sp>
      <p:pic>
        <p:nvPicPr>
          <p:cNvPr id="11" name="Image 0" descr="/mnt/user-data/uploads/Logotipo_Nexo_ai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1965960"/>
            <a:ext cx="2377440" cy="111191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863840" y="3246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5C1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enfoque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 flipV="1">
            <a:off x="9418320" y="3749040"/>
            <a:ext cx="548640" cy="320040"/>
          </a:xfrm>
          <a:prstGeom prst="triangle">
            <a:avLst/>
          </a:prstGeom>
          <a:solidFill>
            <a:srgbClr val="EC0080"/>
          </a:solidFill>
          <a:ln w="12700">
            <a:solidFill>
              <a:srgbClr val="EC0080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863840" y="4160520"/>
            <a:ext cx="3657600" cy="1691640"/>
          </a:xfrm>
          <a:prstGeom prst="rect">
            <a:avLst/>
          </a:prstGeom>
          <a:solidFill>
            <a:srgbClr val="FFFFFF"/>
          </a:solidFill>
          <a:ln w="19050">
            <a:solidFill>
              <a:srgbClr val="C9CEDA"/>
            </a:solidFill>
            <a:prstDash val="solid"/>
          </a:ln>
        </p:spPr>
      </p:sp>
      <p:pic>
        <p:nvPicPr>
          <p:cNvPr id="15" name="Image 1" descr="/mnt/user-data/uploads/Apasionate__1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0" y="4251960"/>
            <a:ext cx="2286000" cy="86868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809244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quien aborda la transformación comercial desde este enfoque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Cuatro dimensiones, un solo sistema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 que nEXo conecta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5394960" cy="17830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2148840"/>
            <a:ext cx="1005840" cy="1005840"/>
          </a:xfrm>
          <a:prstGeom prst="ellipse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1488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2194560" y="2057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Negocio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194560" y="251460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la transformación se traduzca en impacto y crecimiento medible.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09360" y="1828800"/>
            <a:ext cx="5394960" cy="17830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0" y="2148840"/>
            <a:ext cx="1005840" cy="1005840"/>
          </a:xfrm>
          <a:prstGeom prst="ellipse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83680" y="21488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</a:t>
            </a:r>
            <a:endParaRPr lang="en-US" sz="3400" dirty="0"/>
          </a:p>
        </p:txBody>
      </p:sp>
      <p:sp>
        <p:nvSpPr>
          <p:cNvPr id="17" name="Text 15"/>
          <p:cNvSpPr txBox="1"/>
          <p:nvPr/>
        </p:nvSpPr>
        <p:spPr>
          <a:xfrm>
            <a:off x="7863840" y="2057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Experiencia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863840" y="251460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Comprender cómo compran los clientes y cómo viven la transformación las personas de la organización.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3794760"/>
            <a:ext cx="5394960" cy="17830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4400" y="4114800"/>
            <a:ext cx="1005840" cy="1005840"/>
          </a:xfrm>
          <a:prstGeom prst="ellipse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4400" y="4114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</a:t>
            </a:r>
            <a:endParaRPr lang="en-US" sz="3400" dirty="0"/>
          </a:p>
        </p:txBody>
      </p:sp>
      <p:sp>
        <p:nvSpPr>
          <p:cNvPr id="22" name="Text 20"/>
          <p:cNvSpPr txBox="1"/>
          <p:nvPr/>
        </p:nvSpPr>
        <p:spPr>
          <a:xfrm>
            <a:off x="2194560" y="40233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eXpertise IA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2194560" y="44805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Aplicar la inteligencia artificial con criterio humano, con la confianza por delante de la herramienta.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09360" y="3794760"/>
            <a:ext cx="5394960" cy="17830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83680" y="4114800"/>
            <a:ext cx="1005840" cy="1005840"/>
          </a:xfrm>
          <a:prstGeom prst="ellipse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583680" y="4114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</a:t>
            </a:r>
            <a:endParaRPr lang="en-US" sz="3400" dirty="0"/>
          </a:p>
        </p:txBody>
      </p:sp>
      <p:sp>
        <p:nvSpPr>
          <p:cNvPr id="27" name="Text 25"/>
          <p:cNvSpPr txBox="1"/>
          <p:nvPr/>
        </p:nvSpPr>
        <p:spPr>
          <a:xfrm>
            <a:off x="7863840" y="40233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Organización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7863840" y="44805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el cambio forme parte de la cultura, la estructura, los procesos y los incentivos, y no dependa de una persona.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58521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Experiencia entran dos miradas: el comprador (comités, múltiples influenciadores, nuevos recorridos de decisión) y las personas que hacen realidad la cultura comercial (vendedores, marketers y líderes).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valor está en la conexión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73D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Cada dimensión necesita a las otras tres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417320" y="2743200"/>
            <a:ext cx="7589520" cy="0"/>
          </a:xfrm>
          <a:prstGeom prst="line">
            <a:avLst/>
          </a:prstGeom>
          <a:noFill/>
          <a:ln w="19050">
            <a:solidFill>
              <a:srgbClr val="C9CED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2240280"/>
            <a:ext cx="1005840" cy="1005840"/>
          </a:xfrm>
          <a:prstGeom prst="ellipse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2402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47472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Negocio da dirección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25196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 un resultado verificable, hay actividad, pero no rumbo.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29000" y="2240280"/>
            <a:ext cx="1005840" cy="1005840"/>
          </a:xfrm>
          <a:prstGeom prst="ellipse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29000" y="22402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347472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Experiencia da comprensión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425196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 conocer cómo compra el cliente y cómo vive el cambio el equipo, se diseña a ciegas.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217920" y="2240280"/>
            <a:ext cx="1005840" cy="1005840"/>
          </a:xfrm>
          <a:prstGeom prst="ellipse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22402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347472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eXpertise IA da alcance con criterio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425196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 criterio humano, la IA suma ruido en lugar de valor.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006840" y="2240280"/>
            <a:ext cx="1005840" cy="1005840"/>
          </a:xfrm>
          <a:prstGeom prst="ellipse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06840" y="224028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9006840" y="347472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Organización da permanencia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006840" y="425196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 ella, el cambio depende de una persona.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486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Cuando una dimensión falta, las otras pierden efecto.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5943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6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orden de lectura no implica una secuencia de trabajo.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Cuatro preguntas que orientan la transformación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Una por dimensión, para un equipo directivo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10424160" cy="8686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1828800"/>
            <a:ext cx="914400" cy="86868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1828800"/>
            <a:ext cx="914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182880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¿Qué resultado comercial buscamos y cómo lo verificaremos?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40080" y="2834640"/>
            <a:ext cx="10424160" cy="8686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2834640"/>
            <a:ext cx="914400" cy="868680"/>
          </a:xfrm>
          <a:prstGeom prst="rect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2834640"/>
            <a:ext cx="914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283464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¿Cómo compra realmente nuestro cliente y cómo vive el cambio nuestro equipo?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3840480"/>
            <a:ext cx="10424160" cy="8686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3840480"/>
            <a:ext cx="914400" cy="868680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3840480"/>
            <a:ext cx="914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</a:t>
            </a:r>
            <a:endParaRPr 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1828800" y="384048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¿Dónde y con qué criterio aplicamos la IA para generar confianza y no ruido?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40080" y="4846320"/>
            <a:ext cx="10424160" cy="868680"/>
          </a:xfrm>
          <a:prstGeom prst="rect">
            <a:avLst/>
          </a:prstGeom>
          <a:solidFill>
            <a:srgbClr val="0A2245"/>
          </a:solidFill>
          <a:ln w="12700">
            <a:solidFill>
              <a:srgbClr val="0A224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0080" y="4846320"/>
            <a:ext cx="914400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846320"/>
            <a:ext cx="914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</a:t>
            </a:r>
            <a:endParaRPr lang="en-US" sz="2800" dirty="0"/>
          </a:p>
        </p:txBody>
      </p:sp>
      <p:sp>
        <p:nvSpPr>
          <p:cNvPr id="24" name="Text 22"/>
          <p:cNvSpPr txBox="1"/>
          <p:nvPr/>
        </p:nvSpPr>
        <p:spPr>
          <a:xfrm>
            <a:off x="1828800" y="484632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¿Qué parte del cambio depende hoy de una persona o de un área?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la conexión al resultado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73D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 que nEXo busca cambiar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4480560" cy="73152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18288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iniciativas separadas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21208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6035040" y="1828800"/>
            <a:ext cx="5029200" cy="731520"/>
          </a:xfrm>
          <a:prstGeom prst="rect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63640" y="182880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un sistema conectado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697480"/>
            <a:ext cx="4480560" cy="73152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269748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más capacidad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212080" y="2697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6035040" y="2697480"/>
            <a:ext cx="5029200" cy="731520"/>
          </a:xfrm>
          <a:prstGeom prst="rect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69748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capacidad con confianza y relevancia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3566160"/>
            <a:ext cx="4480560" cy="73152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356616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un cambio puntual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21208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6035040" y="3566160"/>
            <a:ext cx="5029200" cy="731520"/>
          </a:xfrm>
          <a:prstGeom prst="rect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263640" y="356616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un cambio sostenible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40080" y="4434840"/>
            <a:ext cx="4480560" cy="731520"/>
          </a:xfrm>
          <a:prstGeom prst="rect">
            <a:avLst/>
          </a:prstGeom>
          <a:solidFill>
            <a:srgbClr val="F1F3F7"/>
          </a:solidFill>
          <a:ln w="12700">
            <a:solidFill>
              <a:srgbClr val="F1F3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68680" y="443484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4506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actividad comercial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5212080" y="4434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C0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24" name="Shape 22"/>
          <p:cNvSpPr/>
          <p:nvPr/>
        </p:nvSpPr>
        <p:spPr>
          <a:xfrm>
            <a:off x="6035040" y="4434840"/>
            <a:ext cx="5029200" cy="731520"/>
          </a:xfrm>
          <a:prstGeom prst="rect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443484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crecimiento medible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40080" y="5394960"/>
            <a:ext cx="10424160" cy="50292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68680" y="539496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Todo debe terminar conectando con un resultado empresarial verificable.</a:t>
            </a:r>
            <a:endParaRPr lang="en-US" sz="1500" dirty="0"/>
          </a:p>
        </p:txBody>
      </p:sp>
      <p:sp>
        <p:nvSpPr>
          <p:cNvPr id="42" name="Freeform 24">
            <a:extLst>
              <a:ext uri="{FF2B5EF4-FFF2-40B4-BE49-F238E27FC236}">
                <a16:creationId xmlns:a16="http://schemas.microsoft.com/office/drawing/2014/main" id="{53A14AA3-40DB-894D-86F4-2AFACB29EC2D}"/>
              </a:ext>
            </a:extLst>
          </p:cNvPr>
          <p:cNvSpPr/>
          <p:nvPr/>
        </p:nvSpPr>
        <p:spPr>
          <a:xfrm>
            <a:off x="7315200" y="5713012"/>
            <a:ext cx="2880360" cy="782817"/>
          </a:xfrm>
          <a:custGeom>
            <a:avLst/>
            <a:gdLst/>
            <a:ahLst/>
            <a:cxnLst/>
            <a:rect l="l" t="t" r="r" b="b"/>
            <a:pathLst>
              <a:path w="3840480" h="1043756">
                <a:moveTo>
                  <a:pt x="0" y="0"/>
                </a:moveTo>
                <a:lnTo>
                  <a:pt x="3840480" y="0"/>
                </a:lnTo>
                <a:lnTo>
                  <a:pt x="3840480" y="1043756"/>
                </a:lnTo>
                <a:lnTo>
                  <a:pt x="0" y="1043756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t="-27891" b="-15498"/>
            </a:stretch>
          </a:blipFill>
        </p:spPr>
      </p:sp>
      <p:sp>
        <p:nvSpPr>
          <p:cNvPr id="45" name="Freeform 27">
            <a:extLst>
              <a:ext uri="{FF2B5EF4-FFF2-40B4-BE49-F238E27FC236}">
                <a16:creationId xmlns:a16="http://schemas.microsoft.com/office/drawing/2014/main" id="{4D8517C0-95FE-8E4A-A6CA-93A17AC087A7}"/>
              </a:ext>
            </a:extLst>
          </p:cNvPr>
          <p:cNvSpPr/>
          <p:nvPr/>
        </p:nvSpPr>
        <p:spPr>
          <a:xfrm>
            <a:off x="7315200" y="6260955"/>
            <a:ext cx="3154680" cy="548640"/>
          </a:xfrm>
          <a:custGeom>
            <a:avLst/>
            <a:gdLst/>
            <a:ahLst/>
            <a:cxnLst/>
            <a:rect l="l" t="t" r="r" b="b"/>
            <a:pathLst>
              <a:path w="4206240" h="731520">
                <a:moveTo>
                  <a:pt x="0" y="0"/>
                </a:moveTo>
                <a:lnTo>
                  <a:pt x="4206240" y="0"/>
                </a:lnTo>
                <a:lnTo>
                  <a:pt x="4206240" y="731520"/>
                </a:lnTo>
                <a:lnTo>
                  <a:pt x="0" y="731520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t="-62038" b="-62038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experiencia detrás de nEXo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Una trayectoria que nEXo amplía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288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nEXo nace de la experiencia acumulada de Apasiona-T® en: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2377440"/>
            <a:ext cx="1280160" cy="457200"/>
          </a:xfrm>
          <a:prstGeom prst="roundRect">
            <a:avLst>
              <a:gd name="adj" fmla="val 50000"/>
            </a:avLst>
          </a:prstGeom>
          <a:solidFill>
            <a:srgbClr val="00102A"/>
          </a:solidFill>
          <a:ln w="19050">
            <a:solidFill>
              <a:srgbClr val="95C1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3774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ventas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103120" y="2377440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00102A"/>
          </a:solidFill>
          <a:ln w="19050">
            <a:solidFill>
              <a:srgbClr val="00A8D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103120" y="2377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liderazgo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840480" y="2377440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00102A"/>
          </a:solidFill>
          <a:ln w="19050">
            <a:solidFill>
              <a:srgbClr val="EC008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840480" y="2377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cultura comercial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2971800"/>
            <a:ext cx="4114800" cy="457200"/>
          </a:xfrm>
          <a:prstGeom prst="roundRect">
            <a:avLst>
              <a:gd name="adj" fmla="val 50000"/>
            </a:avLst>
          </a:prstGeom>
          <a:solidFill>
            <a:srgbClr val="00102A"/>
          </a:solidFill>
          <a:ln w="19050">
            <a:solidFill>
              <a:srgbClr val="F5822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29718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transformación de organizaciones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937760" y="297180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00102A"/>
          </a:solidFill>
          <a:ln w="19050">
            <a:solidFill>
              <a:srgbClr val="F73D6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29718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comunicación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379476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Social Selling permitió a Apasiona-T® entender el poder de las relaciones y de la influencia en los procesos comerciales. nEXo amplía esa mirada hacia la organización completa.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772400" y="1828800"/>
            <a:ext cx="3657600" cy="2103120"/>
          </a:xfrm>
          <a:prstGeom prst="rect">
            <a:avLst/>
          </a:prstGeom>
          <a:solidFill>
            <a:srgbClr val="1B3464"/>
          </a:solidFill>
          <a:ln w="12700">
            <a:solidFill>
              <a:srgbClr val="1B346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Clientes en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0" y="24688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5822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27</a:t>
            </a:r>
            <a:endParaRPr lang="en-US" sz="48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0" y="3200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países</a:t>
            </a:r>
            <a:endParaRPr lang="en-US" sz="1500" dirty="0"/>
          </a:p>
        </p:txBody>
      </p:sp>
      <p:pic>
        <p:nvPicPr>
          <p:cNvPr id="25" name="Image 0" descr="/mnt/user-data/uploads/Apasion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206240"/>
            <a:ext cx="3474720" cy="120700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640080" y="60350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grpSp>
        <p:nvGrpSpPr>
          <p:cNvPr id="27" name="Group 11">
            <a:extLst>
              <a:ext uri="{FF2B5EF4-FFF2-40B4-BE49-F238E27FC236}">
                <a16:creationId xmlns:a16="http://schemas.microsoft.com/office/drawing/2014/main" id="{7A679160-393F-CE47-ADE4-7E1356EE838A}"/>
              </a:ext>
            </a:extLst>
          </p:cNvPr>
          <p:cNvGrpSpPr/>
          <p:nvPr/>
        </p:nvGrpSpPr>
        <p:grpSpPr>
          <a:xfrm>
            <a:off x="617220" y="4729231"/>
            <a:ext cx="2880360" cy="782817"/>
            <a:chOff x="0" y="0"/>
            <a:chExt cx="3840480" cy="1043756"/>
          </a:xfrm>
        </p:grpSpPr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9E818D8-A1D3-7043-B435-1BFE76EEBCEE}"/>
                </a:ext>
              </a:extLst>
            </p:cNvPr>
            <p:cNvSpPr/>
            <p:nvPr/>
          </p:nvSpPr>
          <p:spPr>
            <a:xfrm>
              <a:off x="0" y="0"/>
              <a:ext cx="3840480" cy="1043756"/>
            </a:xfrm>
            <a:custGeom>
              <a:avLst/>
              <a:gdLst/>
              <a:ahLst/>
              <a:cxnLst/>
              <a:rect l="l" t="t" r="r" b="b"/>
              <a:pathLst>
                <a:path w="3840480" h="1043756">
                  <a:moveTo>
                    <a:pt x="0" y="0"/>
                  </a:moveTo>
                  <a:lnTo>
                    <a:pt x="3840480" y="0"/>
                  </a:lnTo>
                  <a:lnTo>
                    <a:pt x="3840480" y="1043756"/>
                  </a:lnTo>
                  <a:lnTo>
                    <a:pt x="0" y="10437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891" b="-15498"/>
              </a:stretch>
            </a:blipFill>
          </p:spPr>
        </p:sp>
        <p:sp>
          <p:nvSpPr>
            <p:cNvPr id="29" name="TextBox 13">
              <a:extLst>
                <a:ext uri="{FF2B5EF4-FFF2-40B4-BE49-F238E27FC236}">
                  <a16:creationId xmlns:a16="http://schemas.microsoft.com/office/drawing/2014/main" id="{5E110E8B-F872-2247-8AB7-F6D87DC1EFF5}"/>
                </a:ext>
              </a:extLst>
            </p:cNvPr>
            <p:cNvSpPr txBox="1"/>
            <p:nvPr/>
          </p:nvSpPr>
          <p:spPr>
            <a:xfrm>
              <a:off x="0" y="-76200"/>
              <a:ext cx="3840480" cy="11199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1.000+</a:t>
              </a:r>
            </a:p>
          </p:txBody>
        </p:sp>
      </p:grpSp>
      <p:grpSp>
        <p:nvGrpSpPr>
          <p:cNvPr id="30" name="Group 14">
            <a:extLst>
              <a:ext uri="{FF2B5EF4-FFF2-40B4-BE49-F238E27FC236}">
                <a16:creationId xmlns:a16="http://schemas.microsoft.com/office/drawing/2014/main" id="{9E1BBA52-38E0-FA43-849C-C35E6E6286CA}"/>
              </a:ext>
            </a:extLst>
          </p:cNvPr>
          <p:cNvGrpSpPr/>
          <p:nvPr/>
        </p:nvGrpSpPr>
        <p:grpSpPr>
          <a:xfrm>
            <a:off x="617220" y="5277174"/>
            <a:ext cx="3154680" cy="548640"/>
            <a:chOff x="0" y="0"/>
            <a:chExt cx="4206240" cy="731520"/>
          </a:xfrm>
        </p:grpSpPr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D4395EE9-1D87-5247-8991-7295C13474E2}"/>
                </a:ext>
              </a:extLst>
            </p:cNvPr>
            <p:cNvSpPr/>
            <p:nvPr/>
          </p:nvSpPr>
          <p:spPr>
            <a:xfrm>
              <a:off x="0" y="0"/>
              <a:ext cx="4206240" cy="731520"/>
            </a:xfrm>
            <a:custGeom>
              <a:avLst/>
              <a:gdLst/>
              <a:ahLst/>
              <a:cxnLst/>
              <a:rect l="l" t="t" r="r" b="b"/>
              <a:pathLst>
                <a:path w="4206240" h="731520">
                  <a:moveTo>
                    <a:pt x="0" y="0"/>
                  </a:moveTo>
                  <a:lnTo>
                    <a:pt x="4206240" y="0"/>
                  </a:lnTo>
                  <a:lnTo>
                    <a:pt x="42062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2038" b="-62038"/>
              </a:stretch>
            </a:blipFill>
          </p:spPr>
        </p:sp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C6A9A18F-202F-5A4B-9F7A-B7FE0F23F9A0}"/>
                </a:ext>
              </a:extLst>
            </p:cNvPr>
            <p:cNvSpPr txBox="1"/>
            <p:nvPr/>
          </p:nvSpPr>
          <p:spPr>
            <a:xfrm>
              <a:off x="0" y="-38100"/>
              <a:ext cx="42062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0"/>
                </a:lnSpc>
              </a:pPr>
              <a:r>
                <a:rPr lang="en-US" sz="1400">
                  <a:solidFill>
                    <a:srgbClr val="9B9A9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empresas formadas</a:t>
              </a:r>
            </a:p>
          </p:txBody>
        </p:sp>
      </p:grpSp>
      <p:grpSp>
        <p:nvGrpSpPr>
          <p:cNvPr id="33" name="Group 17">
            <a:extLst>
              <a:ext uri="{FF2B5EF4-FFF2-40B4-BE49-F238E27FC236}">
                <a16:creationId xmlns:a16="http://schemas.microsoft.com/office/drawing/2014/main" id="{25031FCF-9246-AD4B-87E7-3F7015EF1A11}"/>
              </a:ext>
            </a:extLst>
          </p:cNvPr>
          <p:cNvGrpSpPr/>
          <p:nvPr/>
        </p:nvGrpSpPr>
        <p:grpSpPr>
          <a:xfrm>
            <a:off x="3282696" y="4744706"/>
            <a:ext cx="2880360" cy="782817"/>
            <a:chOff x="0" y="0"/>
            <a:chExt cx="3840480" cy="1043756"/>
          </a:xfrm>
        </p:grpSpPr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3F6FBE2B-3843-5040-A249-04BC4CF01CBA}"/>
                </a:ext>
              </a:extLst>
            </p:cNvPr>
            <p:cNvSpPr/>
            <p:nvPr/>
          </p:nvSpPr>
          <p:spPr>
            <a:xfrm>
              <a:off x="0" y="0"/>
              <a:ext cx="3840480" cy="1043756"/>
            </a:xfrm>
            <a:custGeom>
              <a:avLst/>
              <a:gdLst/>
              <a:ahLst/>
              <a:cxnLst/>
              <a:rect l="l" t="t" r="r" b="b"/>
              <a:pathLst>
                <a:path w="3840480" h="1043756">
                  <a:moveTo>
                    <a:pt x="0" y="0"/>
                  </a:moveTo>
                  <a:lnTo>
                    <a:pt x="3840480" y="0"/>
                  </a:lnTo>
                  <a:lnTo>
                    <a:pt x="3840480" y="1043756"/>
                  </a:lnTo>
                  <a:lnTo>
                    <a:pt x="0" y="10437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891" b="-15498"/>
              </a:stretch>
            </a:blipFill>
          </p:spPr>
        </p:sp>
        <p:sp>
          <p:nvSpPr>
            <p:cNvPr id="35" name="TextBox 19">
              <a:extLst>
                <a:ext uri="{FF2B5EF4-FFF2-40B4-BE49-F238E27FC236}">
                  <a16:creationId xmlns:a16="http://schemas.microsoft.com/office/drawing/2014/main" id="{F3A956B2-3EF8-FF47-B408-E9CA62DB7D16}"/>
                </a:ext>
              </a:extLst>
            </p:cNvPr>
            <p:cNvSpPr txBox="1"/>
            <p:nvPr/>
          </p:nvSpPr>
          <p:spPr>
            <a:xfrm>
              <a:off x="0" y="-76200"/>
              <a:ext cx="3840480" cy="11199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27</a:t>
              </a:r>
            </a:p>
          </p:txBody>
        </p:sp>
      </p:grpSp>
      <p:grpSp>
        <p:nvGrpSpPr>
          <p:cNvPr id="36" name="Group 20">
            <a:extLst>
              <a:ext uri="{FF2B5EF4-FFF2-40B4-BE49-F238E27FC236}">
                <a16:creationId xmlns:a16="http://schemas.microsoft.com/office/drawing/2014/main" id="{A8CA2A55-E3D3-E447-A1ED-D7ADD921CA68}"/>
              </a:ext>
            </a:extLst>
          </p:cNvPr>
          <p:cNvGrpSpPr/>
          <p:nvPr/>
        </p:nvGrpSpPr>
        <p:grpSpPr>
          <a:xfrm>
            <a:off x="3282696" y="5292649"/>
            <a:ext cx="3154680" cy="548640"/>
            <a:chOff x="0" y="0"/>
            <a:chExt cx="4206240" cy="731520"/>
          </a:xfrm>
        </p:grpSpPr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EF762C6E-916D-0B44-8C12-C57627BA3257}"/>
                </a:ext>
              </a:extLst>
            </p:cNvPr>
            <p:cNvSpPr/>
            <p:nvPr/>
          </p:nvSpPr>
          <p:spPr>
            <a:xfrm>
              <a:off x="0" y="0"/>
              <a:ext cx="4206240" cy="731520"/>
            </a:xfrm>
            <a:custGeom>
              <a:avLst/>
              <a:gdLst/>
              <a:ahLst/>
              <a:cxnLst/>
              <a:rect l="l" t="t" r="r" b="b"/>
              <a:pathLst>
                <a:path w="4206240" h="731520">
                  <a:moveTo>
                    <a:pt x="0" y="0"/>
                  </a:moveTo>
                  <a:lnTo>
                    <a:pt x="4206240" y="0"/>
                  </a:lnTo>
                  <a:lnTo>
                    <a:pt x="42062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2038" b="-62038"/>
              </a:stretch>
            </a:blipFill>
          </p:spPr>
        </p:sp>
        <p:sp>
          <p:nvSpPr>
            <p:cNvPr id="38" name="TextBox 22">
              <a:extLst>
                <a:ext uri="{FF2B5EF4-FFF2-40B4-BE49-F238E27FC236}">
                  <a16:creationId xmlns:a16="http://schemas.microsoft.com/office/drawing/2014/main" id="{8756C9E5-D697-E140-A722-B7CF9089C8D8}"/>
                </a:ext>
              </a:extLst>
            </p:cNvPr>
            <p:cNvSpPr txBox="1"/>
            <p:nvPr/>
          </p:nvSpPr>
          <p:spPr>
            <a:xfrm>
              <a:off x="0" y="-38100"/>
              <a:ext cx="42062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0"/>
                </a:lnSpc>
              </a:pPr>
              <a:r>
                <a:rPr lang="en-US" sz="1400">
                  <a:solidFill>
                    <a:srgbClr val="9B9A9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países</a:t>
              </a:r>
            </a:p>
          </p:txBody>
        </p:sp>
      </p:grpSp>
      <p:grpSp>
        <p:nvGrpSpPr>
          <p:cNvPr id="39" name="Group 23">
            <a:extLst>
              <a:ext uri="{FF2B5EF4-FFF2-40B4-BE49-F238E27FC236}">
                <a16:creationId xmlns:a16="http://schemas.microsoft.com/office/drawing/2014/main" id="{92D42B50-F8EF-4C4F-9851-D52E3067F479}"/>
              </a:ext>
            </a:extLst>
          </p:cNvPr>
          <p:cNvGrpSpPr/>
          <p:nvPr/>
        </p:nvGrpSpPr>
        <p:grpSpPr>
          <a:xfrm>
            <a:off x="5265089" y="4755577"/>
            <a:ext cx="2880360" cy="782817"/>
            <a:chOff x="0" y="0"/>
            <a:chExt cx="3840480" cy="1043756"/>
          </a:xfrm>
        </p:grpSpPr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B24C1A61-C859-A440-8557-5FDD1BBFB9D9}"/>
                </a:ext>
              </a:extLst>
            </p:cNvPr>
            <p:cNvSpPr/>
            <p:nvPr/>
          </p:nvSpPr>
          <p:spPr>
            <a:xfrm>
              <a:off x="0" y="0"/>
              <a:ext cx="3840480" cy="1043756"/>
            </a:xfrm>
            <a:custGeom>
              <a:avLst/>
              <a:gdLst/>
              <a:ahLst/>
              <a:cxnLst/>
              <a:rect l="l" t="t" r="r" b="b"/>
              <a:pathLst>
                <a:path w="3840480" h="1043756">
                  <a:moveTo>
                    <a:pt x="0" y="0"/>
                  </a:moveTo>
                  <a:lnTo>
                    <a:pt x="3840480" y="0"/>
                  </a:lnTo>
                  <a:lnTo>
                    <a:pt x="3840480" y="1043756"/>
                  </a:lnTo>
                  <a:lnTo>
                    <a:pt x="0" y="10437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891" b="-15498"/>
              </a:stretch>
            </a:blipFill>
          </p:spPr>
        </p:sp>
        <p:sp>
          <p:nvSpPr>
            <p:cNvPr id="41" name="TextBox 25">
              <a:extLst>
                <a:ext uri="{FF2B5EF4-FFF2-40B4-BE49-F238E27FC236}">
                  <a16:creationId xmlns:a16="http://schemas.microsoft.com/office/drawing/2014/main" id="{B6EDC67C-C3BD-CF4B-8F24-732282C41B82}"/>
                </a:ext>
              </a:extLst>
            </p:cNvPr>
            <p:cNvSpPr txBox="1"/>
            <p:nvPr/>
          </p:nvSpPr>
          <p:spPr>
            <a:xfrm>
              <a:off x="0" y="-76200"/>
              <a:ext cx="3840480" cy="11199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2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USD 500M</a:t>
              </a:r>
            </a:p>
          </p:txBody>
        </p:sp>
      </p:grpSp>
      <p:grpSp>
        <p:nvGrpSpPr>
          <p:cNvPr id="42" name="Group 26">
            <a:extLst>
              <a:ext uri="{FF2B5EF4-FFF2-40B4-BE49-F238E27FC236}">
                <a16:creationId xmlns:a16="http://schemas.microsoft.com/office/drawing/2014/main" id="{C05E3D02-6C22-7144-8F00-B1EFB6F49500}"/>
              </a:ext>
            </a:extLst>
          </p:cNvPr>
          <p:cNvGrpSpPr/>
          <p:nvPr/>
        </p:nvGrpSpPr>
        <p:grpSpPr>
          <a:xfrm>
            <a:off x="5265089" y="5303520"/>
            <a:ext cx="3154680" cy="548640"/>
            <a:chOff x="0" y="0"/>
            <a:chExt cx="4206240" cy="731520"/>
          </a:xfrm>
        </p:grpSpPr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8849D684-431E-A447-A5C8-FAD8153AF381}"/>
                </a:ext>
              </a:extLst>
            </p:cNvPr>
            <p:cNvSpPr/>
            <p:nvPr/>
          </p:nvSpPr>
          <p:spPr>
            <a:xfrm>
              <a:off x="0" y="0"/>
              <a:ext cx="4206240" cy="731520"/>
            </a:xfrm>
            <a:custGeom>
              <a:avLst/>
              <a:gdLst/>
              <a:ahLst/>
              <a:cxnLst/>
              <a:rect l="l" t="t" r="r" b="b"/>
              <a:pathLst>
                <a:path w="4206240" h="731520">
                  <a:moveTo>
                    <a:pt x="0" y="0"/>
                  </a:moveTo>
                  <a:lnTo>
                    <a:pt x="4206240" y="0"/>
                  </a:lnTo>
                  <a:lnTo>
                    <a:pt x="42062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2038" b="-62038"/>
              </a:stretch>
            </a:blipFill>
          </p:spPr>
        </p:sp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CD9D561-E3B4-E049-8EA9-05AFDCC807FE}"/>
                </a:ext>
              </a:extLst>
            </p:cNvPr>
            <p:cNvSpPr txBox="1"/>
            <p:nvPr/>
          </p:nvSpPr>
          <p:spPr>
            <a:xfrm>
              <a:off x="0" y="-38100"/>
              <a:ext cx="42062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0"/>
                </a:lnSpc>
              </a:pPr>
              <a:r>
                <a:rPr lang="en-US" sz="1400">
                  <a:solidFill>
                    <a:srgbClr val="9B9A9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 ventas incrementales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1836" y="942417"/>
            <a:ext cx="9128328" cy="5374303"/>
          </a:xfrm>
          <a:custGeom>
            <a:avLst/>
            <a:gdLst/>
            <a:ahLst/>
            <a:cxnLst/>
            <a:rect l="l" t="t" r="r" b="b"/>
            <a:pathLst>
              <a:path w="13692492" h="8061454">
                <a:moveTo>
                  <a:pt x="0" y="0"/>
                </a:moveTo>
                <a:lnTo>
                  <a:pt x="13692492" y="0"/>
                </a:lnTo>
                <a:lnTo>
                  <a:pt x="13692492" y="8061455"/>
                </a:lnTo>
                <a:lnTo>
                  <a:pt x="0" y="8061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31410" y="3880985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760391" y="4272149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608402" y="4594463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83024" y="5407461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050709" y="5574820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801110" y="4761822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29049" y="4667437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28560" y="3824465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475539" y="4021110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78389" y="4104789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71958" y="3693862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263528" y="2907292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883726" y="2926735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993150" y="2310009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012293" y="2393689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426531" y="5278543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784088" y="3740785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185677" y="4986648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498136" y="5121889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240869" y="3256645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256268" y="3713626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375106" y="3132110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641071" y="2718521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6295954" y="2551161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150648" y="2718521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6477956" y="2454672"/>
            <a:ext cx="102850" cy="167359"/>
          </a:xfrm>
          <a:custGeom>
            <a:avLst/>
            <a:gdLst/>
            <a:ahLst/>
            <a:cxnLst/>
            <a:rect l="l" t="t" r="r" b="b"/>
            <a:pathLst>
              <a:path w="154275" h="251039">
                <a:moveTo>
                  <a:pt x="0" y="0"/>
                </a:moveTo>
                <a:lnTo>
                  <a:pt x="154275" y="0"/>
                </a:lnTo>
                <a:lnTo>
                  <a:pt x="154275" y="251039"/>
                </a:lnTo>
                <a:lnTo>
                  <a:pt x="0" y="251039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7958654" y="3817998"/>
            <a:ext cx="77416" cy="125973"/>
          </a:xfrm>
          <a:custGeom>
            <a:avLst/>
            <a:gdLst/>
            <a:ahLst/>
            <a:cxnLst/>
            <a:rect l="l" t="t" r="r" b="b"/>
            <a:pathLst>
              <a:path w="116124" h="188959">
                <a:moveTo>
                  <a:pt x="0" y="0"/>
                </a:moveTo>
                <a:lnTo>
                  <a:pt x="116124" y="0"/>
                </a:lnTo>
                <a:lnTo>
                  <a:pt x="116124" y="188959"/>
                </a:lnTo>
                <a:lnTo>
                  <a:pt x="0" y="18895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353237" y="227530"/>
            <a:ext cx="10515600" cy="600589"/>
            <a:chOff x="0" y="0"/>
            <a:chExt cx="21031200" cy="120117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031200" cy="1201177"/>
            </a:xfrm>
            <a:custGeom>
              <a:avLst/>
              <a:gdLst/>
              <a:ahLst/>
              <a:cxnLst/>
              <a:rect l="l" t="t" r="r" b="b"/>
              <a:pathLst>
                <a:path w="21031200" h="1201177">
                  <a:moveTo>
                    <a:pt x="0" y="0"/>
                  </a:moveTo>
                  <a:lnTo>
                    <a:pt x="21031200" y="0"/>
                  </a:lnTo>
                  <a:lnTo>
                    <a:pt x="21031200" y="1201177"/>
                  </a:lnTo>
                  <a:lnTo>
                    <a:pt x="0" y="1201177"/>
                  </a:lnTo>
                  <a:close/>
                </a:path>
              </a:pathLst>
            </a:custGeom>
            <a:blipFill>
              <a:blip r:embed="rId29">
                <a:alphaModFix amt="0"/>
              </a:blip>
              <a:stretch>
                <a:fillRect t="-303097" b="-279222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21031200" cy="12107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4240"/>
                </a:lnSpc>
              </a:pPr>
              <a:r>
                <a:rPr lang="en-US" sz="3533">
                  <a:solidFill>
                    <a:srgbClr val="0B0B0B"/>
                  </a:solidFill>
                  <a:latin typeface="Bebas Neue Cyrillic"/>
                  <a:ea typeface="Bebas Neue Cyrillic"/>
                  <a:cs typeface="Bebas Neue Cyrillic"/>
                  <a:sym typeface="Bebas Neue Cyrillic"/>
                </a:rPr>
                <a:t>NUESTROS CLIENTES EN 27 PAÍSES: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04694" y="4538819"/>
            <a:ext cx="2184558" cy="142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0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Guatemala, Colombia, Perú, Chile, Argentina, Ecuador, Brasil, Mexico, Costa Rica, Panamá, España, El Salvador, USA, UK, Polonia, Republica Dominicana, Paraguay, Australia, Corea del Sur, Italia, India, Emiratos Arabes, China, Sudáfrica, Francia, Belgica y Holanda</a:t>
            </a:r>
          </a:p>
        </p:txBody>
      </p:sp>
    </p:spTree>
    <p:extLst>
      <p:ext uri="{BB962C8B-B14F-4D97-AF65-F5344CB8AC3E}">
        <p14:creationId xmlns:p14="http://schemas.microsoft.com/office/powerpoint/2010/main" val="2390735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1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5029200" y="0"/>
            <a:ext cx="5486400" cy="4206240"/>
          </a:xfrm>
          <a:prstGeom prst="triangle">
            <a:avLst/>
          </a:prstGeom>
          <a:solidFill>
            <a:srgbClr val="C2185B">
              <a:alpha val="20000"/>
            </a:srgbClr>
          </a:solidFill>
          <a:ln w="12700">
            <a:solidFill>
              <a:srgbClr val="C2185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3108960"/>
            <a:ext cx="5029200" cy="3749040"/>
          </a:xfrm>
          <a:prstGeom prst="triangle">
            <a:avLst/>
          </a:prstGeom>
          <a:solidFill>
            <a:srgbClr val="95C11F">
              <a:alpha val="18000"/>
            </a:srgbClr>
          </a:solidFill>
          <a:ln w="12700">
            <a:solidFill>
              <a:srgbClr val="95C11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94560" y="3840480"/>
            <a:ext cx="3840480" cy="3017520"/>
          </a:xfrm>
          <a:prstGeom prst="triangle">
            <a:avLst/>
          </a:prstGeom>
          <a:solidFill>
            <a:srgbClr val="00A8D8">
              <a:alpha val="16000"/>
            </a:srgbClr>
          </a:solidFill>
          <a:ln w="12700">
            <a:solidFill>
              <a:srgbClr val="00A8D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365992" y="6035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91440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conversación que sigue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488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73D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punto de partida para su organización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83464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 cuatro preguntas anteriores son un buen comienzo.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5661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 err="1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Proponemos</a:t>
            </a: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una conversación para revisarlas juntos, a la luz de </a:t>
            </a:r>
            <a:r>
              <a:rPr lang="en-US" sz="1500" dirty="0" err="1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</a:t>
            </a: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negocio, </a:t>
            </a:r>
            <a:r>
              <a:rPr lang="en-US" sz="1500" dirty="0" err="1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</a:t>
            </a: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comprador, el uso de la IA y </a:t>
            </a:r>
            <a:r>
              <a:rPr lang="en-US" sz="1500" dirty="0" err="1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</a:t>
            </a:r>
            <a:r>
              <a:rPr lang="en-US" sz="1500" dirty="0">
                <a:solidFill>
                  <a:srgbClr val="B8C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organización.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4846320"/>
            <a:ext cx="731520" cy="731520"/>
          </a:xfrm>
          <a:prstGeom prst="rect">
            <a:avLst/>
          </a:prstGeom>
          <a:solidFill>
            <a:srgbClr val="EC0080"/>
          </a:solidFill>
          <a:ln w="12700">
            <a:solidFill>
              <a:srgbClr val="EC008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4846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1508760" y="4846320"/>
            <a:ext cx="731520" cy="731520"/>
          </a:xfrm>
          <a:prstGeom prst="rect">
            <a:avLst/>
          </a:prstGeom>
          <a:solidFill>
            <a:srgbClr val="95C11F"/>
          </a:solidFill>
          <a:ln w="12700">
            <a:solidFill>
              <a:srgbClr val="95C11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508760" y="4846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2377440" y="4846320"/>
            <a:ext cx="731520" cy="731520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377440" y="4846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X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3246120" y="4846320"/>
            <a:ext cx="731520" cy="73152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246120" y="4846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</a:t>
            </a:r>
            <a:endParaRPr lang="en-US" sz="2400" dirty="0"/>
          </a:p>
        </p:txBody>
      </p:sp>
      <p:pic>
        <p:nvPicPr>
          <p:cNvPr id="19" name="Image 0" descr="/mnt/user-data/uploads/Logotipo_Nexo_ai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914400"/>
            <a:ext cx="3474720" cy="1624889"/>
          </a:xfrm>
          <a:prstGeom prst="rect">
            <a:avLst/>
          </a:prstGeom>
        </p:spPr>
      </p:pic>
      <p:pic>
        <p:nvPicPr>
          <p:cNvPr id="20" name="Image 1" descr="/mnt/user-data/uploads/Apasion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834640"/>
            <a:ext cx="3200400" cy="1110996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7863840" y="42976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www.apasiona-t.co</a:t>
            </a:r>
            <a:endParaRPr lang="en-US" sz="1800" dirty="0"/>
          </a:p>
        </p:txBody>
      </p:sp>
      <p:sp>
        <p:nvSpPr>
          <p:cNvPr id="22" name="Text 18"/>
          <p:cNvSpPr txBox="1"/>
          <p:nvPr/>
        </p:nvSpPr>
        <p:spPr>
          <a:xfrm>
            <a:off x="640080" y="60350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416562" cy="6858000"/>
          </a:xfrm>
          <a:prstGeom prst="rect">
            <a:avLst/>
          </a:prstGeom>
          <a:solidFill>
            <a:srgbClr val="021027"/>
          </a:solid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404478" cy="1301777"/>
            <a:chOff x="0" y="0"/>
            <a:chExt cx="2808955" cy="2603555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2808955" cy="2603555"/>
            </a:xfrm>
            <a:prstGeom prst="rect">
              <a:avLst/>
            </a:prstGeom>
            <a:solidFill>
              <a:srgbClr val="1A3365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650605" y="566506"/>
              <a:ext cx="1507746" cy="1470542"/>
            </a:xfrm>
            <a:custGeom>
              <a:avLst/>
              <a:gdLst/>
              <a:ahLst/>
              <a:cxnLst/>
              <a:rect l="l" t="t" r="r" b="b"/>
              <a:pathLst>
                <a:path w="1507746" h="1470542">
                  <a:moveTo>
                    <a:pt x="0" y="0"/>
                  </a:moveTo>
                  <a:lnTo>
                    <a:pt x="1507746" y="0"/>
                  </a:lnTo>
                  <a:lnTo>
                    <a:pt x="1507746" y="1470542"/>
                  </a:lnTo>
                  <a:lnTo>
                    <a:pt x="0" y="1470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7979087" y="457466"/>
            <a:ext cx="1164913" cy="456669"/>
          </a:xfrm>
          <a:custGeom>
            <a:avLst/>
            <a:gdLst/>
            <a:ahLst/>
            <a:cxnLst/>
            <a:rect l="l" t="t" r="r" b="b"/>
            <a:pathLst>
              <a:path w="1747370" h="685003">
                <a:moveTo>
                  <a:pt x="0" y="0"/>
                </a:moveTo>
                <a:lnTo>
                  <a:pt x="1747370" y="0"/>
                </a:lnTo>
                <a:lnTo>
                  <a:pt x="1747370" y="685004"/>
                </a:lnTo>
                <a:lnTo>
                  <a:pt x="0" y="685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83900" r="-5998" b="-8649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756453" y="3051059"/>
            <a:ext cx="4034991" cy="51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3"/>
              </a:lnSpc>
              <a:spcBef>
                <a:spcPct val="0"/>
              </a:spcBef>
            </a:pPr>
            <a:r>
              <a:rPr lang="en-US" sz="3066" b="1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www.apasiona-t.co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74410" y="4736249"/>
            <a:ext cx="1656989" cy="1656983"/>
            <a:chOff x="0" y="0"/>
            <a:chExt cx="3313979" cy="3313965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3313979" cy="3313965"/>
              <a:chOff x="0" y="0"/>
              <a:chExt cx="6350000" cy="63499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solidFill>
                <a:srgbClr val="F43C67"/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263480" y="263478"/>
              <a:ext cx="2787020" cy="2787008"/>
              <a:chOff x="0" y="0"/>
              <a:chExt cx="6350000" cy="634997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5046" r="-25046"/>
                </a:stretch>
              </a:blipFill>
            </p:spPr>
          </p:sp>
        </p:grpSp>
      </p:grpSp>
      <p:sp>
        <p:nvSpPr>
          <p:cNvPr id="13" name="Freeform 13"/>
          <p:cNvSpPr/>
          <p:nvPr/>
        </p:nvSpPr>
        <p:spPr>
          <a:xfrm>
            <a:off x="2359707" y="5172839"/>
            <a:ext cx="870787" cy="870787"/>
          </a:xfrm>
          <a:custGeom>
            <a:avLst/>
            <a:gdLst/>
            <a:ahLst/>
            <a:cxnLst/>
            <a:rect l="l" t="t" r="r" b="b"/>
            <a:pathLst>
              <a:path w="1306180" h="1306180">
                <a:moveTo>
                  <a:pt x="0" y="0"/>
                </a:moveTo>
                <a:lnTo>
                  <a:pt x="1306180" y="0"/>
                </a:lnTo>
                <a:lnTo>
                  <a:pt x="1306180" y="1306180"/>
                </a:lnTo>
                <a:lnTo>
                  <a:pt x="0" y="13061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230494" y="5056727"/>
            <a:ext cx="4546889" cy="407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5"/>
              </a:lnSpc>
            </a:pPr>
            <a:r>
              <a:rPr lang="en-US" sz="2333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José María (</a:t>
            </a:r>
            <a:r>
              <a:rPr lang="en-US" sz="2333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Chema</a:t>
            </a:r>
            <a:r>
              <a:rPr lang="en-US" sz="2333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 </a:t>
            </a:r>
            <a:r>
              <a:rPr lang="en-US" sz="2333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Vich</a:t>
            </a:r>
            <a:endParaRPr lang="en-US" sz="2333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556915" y="5520291"/>
            <a:ext cx="3389035" cy="528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9"/>
              </a:lnSpc>
              <a:spcBef>
                <a:spcPct val="0"/>
              </a:spcBef>
            </a:pPr>
            <a:r>
              <a:rPr lang="en-US" sz="147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#Ventas #Marketing #SocialSelling </a:t>
            </a:r>
          </a:p>
          <a:p>
            <a:pPr>
              <a:lnSpc>
                <a:spcPts val="2069"/>
              </a:lnSpc>
              <a:spcBef>
                <a:spcPct val="0"/>
              </a:spcBef>
            </a:pPr>
            <a:r>
              <a:rPr lang="en-US" sz="147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#Networking</a:t>
            </a:r>
          </a:p>
        </p:txBody>
      </p:sp>
      <p:sp>
        <p:nvSpPr>
          <p:cNvPr id="16" name="Freeform 16"/>
          <p:cNvSpPr/>
          <p:nvPr/>
        </p:nvSpPr>
        <p:spPr>
          <a:xfrm>
            <a:off x="6617931" y="-733360"/>
            <a:ext cx="7758063" cy="7926501"/>
          </a:xfrm>
          <a:custGeom>
            <a:avLst/>
            <a:gdLst/>
            <a:ahLst/>
            <a:cxnLst/>
            <a:rect l="l" t="t" r="r" b="b"/>
            <a:pathLst>
              <a:path w="11637095" h="11889752">
                <a:moveTo>
                  <a:pt x="0" y="0"/>
                </a:moveTo>
                <a:lnTo>
                  <a:pt x="11637095" y="0"/>
                </a:lnTo>
                <a:lnTo>
                  <a:pt x="11637095" y="11889753"/>
                </a:lnTo>
                <a:lnTo>
                  <a:pt x="0" y="118897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9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031399" y="332750"/>
            <a:ext cx="2143802" cy="744736"/>
          </a:xfrm>
          <a:custGeom>
            <a:avLst/>
            <a:gdLst/>
            <a:ahLst/>
            <a:cxnLst/>
            <a:rect l="l" t="t" r="r" b="b"/>
            <a:pathLst>
              <a:path w="3215703" h="1117104">
                <a:moveTo>
                  <a:pt x="0" y="0"/>
                </a:moveTo>
                <a:lnTo>
                  <a:pt x="3215703" y="0"/>
                </a:lnTo>
                <a:lnTo>
                  <a:pt x="3215703" y="1117104"/>
                </a:lnTo>
                <a:lnTo>
                  <a:pt x="0" y="1117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803851" y="395926"/>
            <a:ext cx="1534675" cy="717610"/>
          </a:xfrm>
          <a:custGeom>
            <a:avLst/>
            <a:gdLst/>
            <a:ahLst/>
            <a:cxnLst/>
            <a:rect l="l" t="t" r="r" b="b"/>
            <a:pathLst>
              <a:path w="2302012" h="1076415">
                <a:moveTo>
                  <a:pt x="0" y="0"/>
                </a:moveTo>
                <a:lnTo>
                  <a:pt x="2302012" y="0"/>
                </a:lnTo>
                <a:lnTo>
                  <a:pt x="2302012" y="1076414"/>
                </a:lnTo>
                <a:lnTo>
                  <a:pt x="0" y="1076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2398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942</Words>
  <Application>Microsoft Macintosh PowerPoint</Application>
  <PresentationFormat>Panorámica</PresentationFormat>
  <Paragraphs>151</Paragraphs>
  <Slides>13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Bebas Neue Cyrillic</vt:lpstr>
      <vt:lpstr>Calibri</vt:lpstr>
      <vt:lpstr>Calibri (MS)</vt:lpstr>
      <vt:lpstr>Calibri (MS) Bold</vt:lpstr>
      <vt:lpstr>Muli Bold</vt:lpstr>
      <vt:lpstr>Poppins</vt:lpstr>
      <vt:lpstr>Poppins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nEXo by Apasiona-T®</dc:title>
  <dc:subject>PptxGenJS Presentation</dc:subject>
  <dc:creator>PptxGenJS</dc:creator>
  <cp:lastModifiedBy>Juanita Franco Langthon</cp:lastModifiedBy>
  <cp:revision>3</cp:revision>
  <dcterms:created xsi:type="dcterms:W3CDTF">2026-09-29T20:51:57Z</dcterms:created>
  <dcterms:modified xsi:type="dcterms:W3CDTF">2026-10-08T18:05:01Z</dcterms:modified>
</cp:coreProperties>
</file>